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4"/>
  </p:notesMasterIdLst>
  <p:sldIdLst>
    <p:sldId id="259" r:id="rId2"/>
    <p:sldId id="260" r:id="rId3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353"/>
    <a:srgbClr val="E9E8EF"/>
    <a:srgbClr val="FFD347"/>
    <a:srgbClr val="D60000"/>
    <a:srgbClr val="4A86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830" y="-46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0E0897-623B-4867-864C-B7335B5C3424}" type="datetimeFigureOut">
              <a:rPr lang="pt-BR" smtClean="0"/>
              <a:t>09/07/2025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03B3A6-3BB5-4075-B9EE-0CE03ACC86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7779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1pPr>
    <a:lvl2pPr marL="610845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2pPr>
    <a:lvl3pPr marL="1221692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3pPr>
    <a:lvl4pPr marL="1832539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4pPr>
    <a:lvl5pPr marL="2443384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5pPr>
    <a:lvl6pPr marL="3054231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6pPr>
    <a:lvl7pPr marL="3665077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7pPr>
    <a:lvl8pPr marL="4275923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8pPr>
    <a:lvl9pPr marL="4886769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ÁGINA DE CAPA">
    <p:bg>
      <p:bgPr>
        <a:blipFill dpi="0" rotWithShape="1">
          <a:blip r:embed="rId2">
            <a:alphaModFix amt="80000"/>
            <a:lum/>
          </a:blip>
          <a:srcRect/>
          <a:stretch>
            <a:fillRect l="-59000" r="-5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: Forma 6">
            <a:extLst>
              <a:ext uri="{FF2B5EF4-FFF2-40B4-BE49-F238E27FC236}">
                <a16:creationId xmlns:a16="http://schemas.microsoft.com/office/drawing/2014/main" id="{37241FC1-D4AE-9B8E-8440-86F8B7DF743F}"/>
              </a:ext>
            </a:extLst>
          </p:cNvPr>
          <p:cNvSpPr/>
          <p:nvPr userDrawn="1"/>
        </p:nvSpPr>
        <p:spPr>
          <a:xfrm>
            <a:off x="0" y="1"/>
            <a:ext cx="9601200" cy="1016585"/>
          </a:xfrm>
          <a:custGeom>
            <a:avLst/>
            <a:gdLst>
              <a:gd name="connsiteX0" fmla="*/ 6008104 w 9601200"/>
              <a:gd name="connsiteY0" fmla="*/ 0 h 1016585"/>
              <a:gd name="connsiteX1" fmla="*/ 9601200 w 9601200"/>
              <a:gd name="connsiteY1" fmla="*/ 0 h 1016585"/>
              <a:gd name="connsiteX2" fmla="*/ 9601200 w 9601200"/>
              <a:gd name="connsiteY2" fmla="*/ 967853 h 1016585"/>
              <a:gd name="connsiteX3" fmla="*/ 9393461 w 9601200"/>
              <a:gd name="connsiteY3" fmla="*/ 995679 h 1016585"/>
              <a:gd name="connsiteX4" fmla="*/ 6016331 w 9601200"/>
              <a:gd name="connsiteY4" fmla="*/ 4048 h 1016585"/>
              <a:gd name="connsiteX5" fmla="*/ 0 w 9601200"/>
              <a:gd name="connsiteY5" fmla="*/ 0 h 1016585"/>
              <a:gd name="connsiteX6" fmla="*/ 1499024 w 9601200"/>
              <a:gd name="connsiteY6" fmla="*/ 0 h 1016585"/>
              <a:gd name="connsiteX7" fmla="*/ 1193154 w 9601200"/>
              <a:gd name="connsiteY7" fmla="*/ 101516 h 1016585"/>
              <a:gd name="connsiteX8" fmla="*/ 5327 w 9601200"/>
              <a:gd name="connsiteY8" fmla="*/ 870243 h 1016585"/>
              <a:gd name="connsiteX9" fmla="*/ 0 w 9601200"/>
              <a:gd name="connsiteY9" fmla="*/ 876827 h 1016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601200" h="1016585">
                <a:moveTo>
                  <a:pt x="6008104" y="0"/>
                </a:moveTo>
                <a:lnTo>
                  <a:pt x="9601200" y="0"/>
                </a:lnTo>
                <a:lnTo>
                  <a:pt x="9601200" y="967853"/>
                </a:lnTo>
                <a:lnTo>
                  <a:pt x="9393461" y="995679"/>
                </a:lnTo>
                <a:cubicBezTo>
                  <a:pt x="7955725" y="1144325"/>
                  <a:pt x="6915908" y="467499"/>
                  <a:pt x="6016331" y="4048"/>
                </a:cubicBezTo>
                <a:close/>
                <a:moveTo>
                  <a:pt x="0" y="0"/>
                </a:moveTo>
                <a:lnTo>
                  <a:pt x="1499024" y="0"/>
                </a:lnTo>
                <a:lnTo>
                  <a:pt x="1193154" y="101516"/>
                </a:lnTo>
                <a:cubicBezTo>
                  <a:pt x="765065" y="257190"/>
                  <a:pt x="353565" y="473110"/>
                  <a:pt x="5327" y="870243"/>
                </a:cubicBezTo>
                <a:lnTo>
                  <a:pt x="0" y="876827"/>
                </a:lnTo>
                <a:close/>
              </a:path>
            </a:pathLst>
          </a:cu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pt-BR"/>
          </a:p>
        </p:txBody>
      </p:sp>
      <p:pic>
        <p:nvPicPr>
          <p:cNvPr id="5" name="Imagem 4" descr="Desenho de um círculo&#10;&#10;O conteúdo gerado por IA pode estar incorreto.">
            <a:extLst>
              <a:ext uri="{FF2B5EF4-FFF2-40B4-BE49-F238E27FC236}">
                <a16:creationId xmlns:a16="http://schemas.microsoft.com/office/drawing/2014/main" id="{A67F21C3-04DA-1782-EE9B-DD5E8C6A4C6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770" y="254640"/>
            <a:ext cx="1054535" cy="451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416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ÁGINA FINAL">
    <p:bg>
      <p:bgPr>
        <a:blipFill dpi="0" rotWithShape="1">
          <a:blip r:embed="rId2">
            <a:alphaModFix amt="80000"/>
            <a:lum/>
          </a:blip>
          <a:srcRect/>
          <a:stretch>
            <a:fillRect l="-59000" r="-5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rma Livre: Forma 5">
            <a:extLst>
              <a:ext uri="{FF2B5EF4-FFF2-40B4-BE49-F238E27FC236}">
                <a16:creationId xmlns:a16="http://schemas.microsoft.com/office/drawing/2014/main" id="{CCA221DB-1426-A797-F73A-6D89E8694358}"/>
              </a:ext>
            </a:extLst>
          </p:cNvPr>
          <p:cNvSpPr/>
          <p:nvPr userDrawn="1"/>
        </p:nvSpPr>
        <p:spPr>
          <a:xfrm>
            <a:off x="0" y="12273280"/>
            <a:ext cx="9601200" cy="528320"/>
          </a:xfrm>
          <a:custGeom>
            <a:avLst/>
            <a:gdLst>
              <a:gd name="connsiteX0" fmla="*/ 294638 w 9601200"/>
              <a:gd name="connsiteY0" fmla="*/ 0 h 571412"/>
              <a:gd name="connsiteX1" fmla="*/ 9306562 w 9601200"/>
              <a:gd name="connsiteY1" fmla="*/ 0 h 571412"/>
              <a:gd name="connsiteX2" fmla="*/ 9601200 w 9601200"/>
              <a:gd name="connsiteY2" fmla="*/ 294638 h 571412"/>
              <a:gd name="connsiteX3" fmla="*/ 9601200 w 9601200"/>
              <a:gd name="connsiteY3" fmla="*/ 571412 h 571412"/>
              <a:gd name="connsiteX4" fmla="*/ 0 w 9601200"/>
              <a:gd name="connsiteY4" fmla="*/ 571412 h 571412"/>
              <a:gd name="connsiteX5" fmla="*/ 0 w 9601200"/>
              <a:gd name="connsiteY5" fmla="*/ 294638 h 571412"/>
              <a:gd name="connsiteX6" fmla="*/ 294638 w 9601200"/>
              <a:gd name="connsiteY6" fmla="*/ 0 h 571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601200" h="571412">
                <a:moveTo>
                  <a:pt x="294638" y="0"/>
                </a:moveTo>
                <a:lnTo>
                  <a:pt x="9306562" y="0"/>
                </a:lnTo>
                <a:cubicBezTo>
                  <a:pt x="9469286" y="0"/>
                  <a:pt x="9601200" y="131914"/>
                  <a:pt x="9601200" y="294638"/>
                </a:cubicBezTo>
                <a:lnTo>
                  <a:pt x="9601200" y="571412"/>
                </a:lnTo>
                <a:lnTo>
                  <a:pt x="0" y="571412"/>
                </a:lnTo>
                <a:lnTo>
                  <a:pt x="0" y="294638"/>
                </a:lnTo>
                <a:cubicBezTo>
                  <a:pt x="0" y="131914"/>
                  <a:pt x="131914" y="0"/>
                  <a:pt x="294638" y="0"/>
                </a:cubicBezTo>
                <a:close/>
              </a:path>
            </a:pathLst>
          </a:cu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pt-BR" dirty="0"/>
          </a:p>
        </p:txBody>
      </p:sp>
      <p:pic>
        <p:nvPicPr>
          <p:cNvPr id="5" name="Imagem 4" descr="Desenho de um círculo&#10;&#10;O conteúdo gerado por IA pode estar incorreto.">
            <a:extLst>
              <a:ext uri="{FF2B5EF4-FFF2-40B4-BE49-F238E27FC236}">
                <a16:creationId xmlns:a16="http://schemas.microsoft.com/office/drawing/2014/main" id="{A67F21C3-04DA-1782-EE9B-DD5E8C6A4C6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4956" y="12395165"/>
            <a:ext cx="617394" cy="264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8031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ÁGINA DE CORPO">
    <p:bg>
      <p:bgPr>
        <a:blipFill dpi="0" rotWithShape="1">
          <a:blip r:embed="rId2">
            <a:alphaModFix amt="88000"/>
            <a:lum/>
          </a:blip>
          <a:srcRect/>
          <a:stretch>
            <a:fillRect l="-50000" r="-5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19103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9219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9000"/>
            <a:lum/>
          </a:blip>
          <a:srcRect/>
          <a:stretch>
            <a:fillRect l="-59000" r="-5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ráfico 19" descr="Aviso com preenchimento sólido">
            <a:extLst>
              <a:ext uri="{FF2B5EF4-FFF2-40B4-BE49-F238E27FC236}">
                <a16:creationId xmlns:a16="http://schemas.microsoft.com/office/drawing/2014/main" id="{B6FF8CBD-2396-96F4-6D71-679556CB84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72947" y="576196"/>
            <a:ext cx="1553869" cy="1553869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626A5564-C1A5-B508-501F-CE8DDFFE89E0}"/>
              </a:ext>
            </a:extLst>
          </p:cNvPr>
          <p:cNvSpPr txBox="1"/>
          <p:nvPr/>
        </p:nvSpPr>
        <p:spPr>
          <a:xfrm>
            <a:off x="1809701" y="915376"/>
            <a:ext cx="3417541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900" dirty="0">
                <a:solidFill>
                  <a:srgbClr val="4A867A"/>
                </a:solidFill>
                <a:latin typeface="Montserrat Bold" panose="00000800000000000000" pitchFamily="2" charset="0"/>
              </a:rPr>
              <a:t>Alerta ONA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BB8FA7F-7511-8383-10A4-8EA8BC2E8F3A}"/>
              </a:ext>
            </a:extLst>
          </p:cNvPr>
          <p:cNvSpPr txBox="1"/>
          <p:nvPr/>
        </p:nvSpPr>
        <p:spPr>
          <a:xfrm>
            <a:off x="2000201" y="1433303"/>
            <a:ext cx="5063461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300" dirty="0">
                <a:solidFill>
                  <a:schemeClr val="bg1">
                    <a:lumMod val="50000"/>
                  </a:schemeClr>
                </a:solidFill>
                <a:latin typeface="Montserrat SemiBold" panose="00000700000000000000" pitchFamily="2" charset="0"/>
              </a:rPr>
              <a:t>PROJETO EVENTOS ADVERSOS</a:t>
            </a:r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8D6224BD-E56E-E71B-BE27-F8673A5D1C7D}"/>
              </a:ext>
            </a:extLst>
          </p:cNvPr>
          <p:cNvSpPr/>
          <p:nvPr/>
        </p:nvSpPr>
        <p:spPr>
          <a:xfrm>
            <a:off x="-910397" y="2579338"/>
            <a:ext cx="2853497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B5DEACBF-38D1-8067-B3E7-0D22D42D9F44}"/>
              </a:ext>
            </a:extLst>
          </p:cNvPr>
          <p:cNvSpPr txBox="1"/>
          <p:nvPr/>
        </p:nvSpPr>
        <p:spPr>
          <a:xfrm>
            <a:off x="1099594" y="2545100"/>
            <a:ext cx="912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Caso</a:t>
            </a:r>
            <a:r>
              <a:rPr lang="pt-BR" dirty="0">
                <a:solidFill>
                  <a:schemeClr val="bg1"/>
                </a:solidFill>
                <a:latin typeface="Montserrat SemiBold" panose="00000700000000000000" pitchFamily="2" charset="0"/>
              </a:rPr>
              <a:t>:</a:t>
            </a:r>
          </a:p>
        </p:txBody>
      </p:sp>
      <p:sp>
        <p:nvSpPr>
          <p:cNvPr id="6" name="Retângulo: Cantos Arredondados 5">
            <a:extLst>
              <a:ext uri="{FF2B5EF4-FFF2-40B4-BE49-F238E27FC236}">
                <a16:creationId xmlns:a16="http://schemas.microsoft.com/office/drawing/2014/main" id="{0ECF597C-95D7-0C9C-DF1F-1D8A4159A270}"/>
              </a:ext>
            </a:extLst>
          </p:cNvPr>
          <p:cNvSpPr/>
          <p:nvPr/>
        </p:nvSpPr>
        <p:spPr>
          <a:xfrm>
            <a:off x="572947" y="3032760"/>
            <a:ext cx="8501605" cy="2299826"/>
          </a:xfrm>
          <a:prstGeom prst="roundRect">
            <a:avLst>
              <a:gd name="adj" fmla="val 12766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rtlCol="0" anchor="ctr"/>
          <a:lstStyle/>
          <a:p>
            <a:pPr algn="just"/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Paciente internado na Unidade de Terapia Intensiva (UTI) sob os cuidados da equipe de cardiologia devido a uma arritmia cardíaca, mais especificamente uma Fibrilação Atrial (FA). Após receber tratamento, ele teve alta hospitalar. No entanto, seu exame de sangue (hemograma) já apresentava sinais preocupantes, incluindo a presença de células imaturas no sangue (blastos), anemia e uma baixa contagem de plaquetas (plaquetopenia).</a:t>
            </a:r>
          </a:p>
          <a:p>
            <a:pPr algn="just"/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Apesar dessas alterações no exame, a equipe de hematologia não foi acionada para avaliar o caso. Dois meses depois, o paciente voltou a ser internado com uma piora significativa em seu estado de saúde. Foi então confirmado o diagnóstico de leucemia aguda, mas, infelizmente, ele faleceu rapidamente, sem possibilidade de iniciar um tratamento.</a:t>
            </a:r>
          </a:p>
          <a:p>
            <a:pPr algn="just"/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Ao analisar os exames anteriores, verificou-se que, ainda em novembro, o hemograma já indicava sinais compatíveis com leucemia aguda. No entanto, essa alteração passou despercebida, e o paciente recebeu alta sem que a gravidade da sua condição fosse identificada a tempo.</a:t>
            </a:r>
          </a:p>
        </p:txBody>
      </p:sp>
      <p:sp>
        <p:nvSpPr>
          <p:cNvPr id="12" name="Retângulo: Cantos Arredondados 11">
            <a:extLst>
              <a:ext uri="{FF2B5EF4-FFF2-40B4-BE49-F238E27FC236}">
                <a16:creationId xmlns:a16="http://schemas.microsoft.com/office/drawing/2014/main" id="{65D63DC8-6779-1F65-3310-4A24397B9042}"/>
              </a:ext>
            </a:extLst>
          </p:cNvPr>
          <p:cNvSpPr/>
          <p:nvPr/>
        </p:nvSpPr>
        <p:spPr>
          <a:xfrm>
            <a:off x="572947" y="5957073"/>
            <a:ext cx="8501605" cy="1329390"/>
          </a:xfrm>
          <a:prstGeom prst="roundRect">
            <a:avLst>
              <a:gd name="adj" fmla="val 11647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rtlCol="0" anchor="ctr"/>
          <a:lstStyle/>
          <a:p>
            <a:pPr marL="285750" indent="-285750" algn="just"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b="1" dirty="0">
                <a:solidFill>
                  <a:schemeClr val="bg2">
                    <a:lumMod val="50000"/>
                  </a:schemeClr>
                </a:solidFill>
              </a:rPr>
              <a:t>Processos clínicos: </a:t>
            </a: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relacionados diretamente ao atendimento assistencial ao paciente;</a:t>
            </a:r>
          </a:p>
          <a:p>
            <a:pPr marL="285750" indent="-285750" algn="just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b="1" dirty="0">
                <a:solidFill>
                  <a:schemeClr val="bg2">
                    <a:lumMod val="50000"/>
                  </a:schemeClr>
                </a:solidFill>
              </a:rPr>
              <a:t>Processos institucionais: </a:t>
            </a: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relacionados às políticas, diretrizes e protocolos implementados pela organização.</a:t>
            </a:r>
          </a:p>
          <a:p>
            <a:pPr marL="285750" indent="-285750" algn="just"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b="1" dirty="0">
                <a:solidFill>
                  <a:schemeClr val="bg2">
                    <a:lumMod val="50000"/>
                  </a:schemeClr>
                </a:solidFill>
              </a:rPr>
              <a:t>Processos de qualidade e segurança do paciente: </a:t>
            </a: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relacionados à análise e melhoria contínua dos serviços para prevenir falhas e aumentar a segurança do paciente.</a:t>
            </a:r>
          </a:p>
        </p:txBody>
      </p:sp>
      <p:sp>
        <p:nvSpPr>
          <p:cNvPr id="15" name="Retângulo: Cantos Arredondados 14">
            <a:extLst>
              <a:ext uri="{FF2B5EF4-FFF2-40B4-BE49-F238E27FC236}">
                <a16:creationId xmlns:a16="http://schemas.microsoft.com/office/drawing/2014/main" id="{92B59E56-A9E3-453B-DBA9-1E9864A5AB3E}"/>
              </a:ext>
            </a:extLst>
          </p:cNvPr>
          <p:cNvSpPr/>
          <p:nvPr/>
        </p:nvSpPr>
        <p:spPr>
          <a:xfrm>
            <a:off x="572947" y="8553355"/>
            <a:ext cx="8501605" cy="2206085"/>
          </a:xfrm>
          <a:prstGeom prst="roundRect">
            <a:avLst>
              <a:gd name="adj" fmla="val 7061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Implantar protocolos de alta segura;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Criar alertas automáticos para exames críticos;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Fortalecer a comunicação entre especialidades;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Treinar equipes para interpretação de exames laboratoriais;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Garantir revisão laboratorial estruturada;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Estabelecer um fluxo de encaminhamento para hematologia;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Incluir revisão laboratorial nas visitas diárias da equipe médica;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Sensibilizar profissionais sobre erros diagnósticos;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Monitorar eventos adversos e promover cultura de segurança;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Estimular o uso da segunda opinião médica.</a:t>
            </a:r>
          </a:p>
        </p:txBody>
      </p:sp>
      <p:sp>
        <p:nvSpPr>
          <p:cNvPr id="17" name="Retângulo: Cantos Arredondados 16">
            <a:extLst>
              <a:ext uri="{FF2B5EF4-FFF2-40B4-BE49-F238E27FC236}">
                <a16:creationId xmlns:a16="http://schemas.microsoft.com/office/drawing/2014/main" id="{C507BD92-2E3F-943F-50BE-224EA5A5420A}"/>
              </a:ext>
            </a:extLst>
          </p:cNvPr>
          <p:cNvSpPr/>
          <p:nvPr/>
        </p:nvSpPr>
        <p:spPr>
          <a:xfrm>
            <a:off x="-910398" y="5357214"/>
            <a:ext cx="4689918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6999882F-3B7D-959F-A1E8-55CD4A8ADF87}"/>
              </a:ext>
            </a:extLst>
          </p:cNvPr>
          <p:cNvSpPr txBox="1"/>
          <p:nvPr/>
        </p:nvSpPr>
        <p:spPr>
          <a:xfrm>
            <a:off x="1099594" y="5346008"/>
            <a:ext cx="292376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Processos envolvidos:</a:t>
            </a:r>
          </a:p>
        </p:txBody>
      </p:sp>
      <p:sp>
        <p:nvSpPr>
          <p:cNvPr id="18" name="Retângulo: Cantos Arredondados 17">
            <a:extLst>
              <a:ext uri="{FF2B5EF4-FFF2-40B4-BE49-F238E27FC236}">
                <a16:creationId xmlns:a16="http://schemas.microsoft.com/office/drawing/2014/main" id="{517F281B-3780-4D2E-396C-90E6AB64076D}"/>
              </a:ext>
            </a:extLst>
          </p:cNvPr>
          <p:cNvSpPr/>
          <p:nvPr/>
        </p:nvSpPr>
        <p:spPr>
          <a:xfrm>
            <a:off x="-910398" y="7781314"/>
            <a:ext cx="5167438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7B31339E-ECC4-E42F-042A-C104FDC794DC}"/>
              </a:ext>
            </a:extLst>
          </p:cNvPr>
          <p:cNvSpPr txBox="1"/>
          <p:nvPr/>
        </p:nvSpPr>
        <p:spPr>
          <a:xfrm>
            <a:off x="1099594" y="7775112"/>
            <a:ext cx="382292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Alertas / Recomendações:</a:t>
            </a:r>
          </a:p>
        </p:txBody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589A8597-E760-2DF2-8F56-79A8343C00A5}"/>
              </a:ext>
            </a:extLst>
          </p:cNvPr>
          <p:cNvSpPr/>
          <p:nvPr/>
        </p:nvSpPr>
        <p:spPr>
          <a:xfrm>
            <a:off x="72582" y="11974246"/>
            <a:ext cx="9429558" cy="697814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500" b="1" dirty="0"/>
              <a:t>Um exame ignorado, uma especialidade não consultada, uma vida perdida... A segurança do paciente depende de atenção aos detalhes, comunicação eficaz e protocolos bem estruturados.</a:t>
            </a:r>
            <a:endParaRPr lang="pt-BR" sz="1500" dirty="0"/>
          </a:p>
        </p:txBody>
      </p:sp>
    </p:spTree>
    <p:extLst>
      <p:ext uri="{BB962C8B-B14F-4D97-AF65-F5344CB8AC3E}">
        <p14:creationId xmlns:p14="http://schemas.microsoft.com/office/powerpoint/2010/main" val="2407712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: Cantos Arredondados 1">
            <a:extLst>
              <a:ext uri="{FF2B5EF4-FFF2-40B4-BE49-F238E27FC236}">
                <a16:creationId xmlns:a16="http://schemas.microsoft.com/office/drawing/2014/main" id="{F051F652-0102-9B54-6ACF-D6D52D952AA0}"/>
              </a:ext>
            </a:extLst>
          </p:cNvPr>
          <p:cNvSpPr/>
          <p:nvPr/>
        </p:nvSpPr>
        <p:spPr>
          <a:xfrm>
            <a:off x="572947" y="1054386"/>
            <a:ext cx="8501605" cy="2038120"/>
          </a:xfrm>
          <a:prstGeom prst="roundRect">
            <a:avLst>
              <a:gd name="adj" fmla="val 8844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rtlCol="0" anchor="ctr"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Erro de interpretação do hemograma.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Falta de encaminhamento para hematologia.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Foco excessivo na condição primária (arritmia cardíaca).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Ausência de um protocolo estruturado para alta hospitalar.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Deficiência na comunicação entre especialidades.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Falta de rastreamento de exames críticos.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Deficiência na revisão laboratorial.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Carência de educação continuada da equipe médica.</a:t>
            </a:r>
          </a:p>
        </p:txBody>
      </p:sp>
      <p:sp>
        <p:nvSpPr>
          <p:cNvPr id="3" name="Retângulo: Cantos Arredondados 2">
            <a:extLst>
              <a:ext uri="{FF2B5EF4-FFF2-40B4-BE49-F238E27FC236}">
                <a16:creationId xmlns:a16="http://schemas.microsoft.com/office/drawing/2014/main" id="{4B5C8094-6E16-6B61-502F-0EA689B4BD80}"/>
              </a:ext>
            </a:extLst>
          </p:cNvPr>
          <p:cNvSpPr/>
          <p:nvPr/>
        </p:nvSpPr>
        <p:spPr>
          <a:xfrm>
            <a:off x="-910398" y="338098"/>
            <a:ext cx="4621338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u="sng" dirty="0">
              <a:solidFill>
                <a:schemeClr val="bg1"/>
              </a:solidFill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318BD25-E1B9-91BE-7FFF-B708599F6702}"/>
              </a:ext>
            </a:extLst>
          </p:cNvPr>
          <p:cNvSpPr txBox="1"/>
          <p:nvPr/>
        </p:nvSpPr>
        <p:spPr>
          <a:xfrm>
            <a:off x="1099594" y="331896"/>
            <a:ext cx="261134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Causas identificadas:</a:t>
            </a:r>
          </a:p>
        </p:txBody>
      </p:sp>
      <p:sp>
        <p:nvSpPr>
          <p:cNvPr id="5" name="Retângulo: Cantos Arredondados 4">
            <a:extLst>
              <a:ext uri="{FF2B5EF4-FFF2-40B4-BE49-F238E27FC236}">
                <a16:creationId xmlns:a16="http://schemas.microsoft.com/office/drawing/2014/main" id="{355DE71B-BABB-0708-DC7C-67706FC9481D}"/>
              </a:ext>
            </a:extLst>
          </p:cNvPr>
          <p:cNvSpPr/>
          <p:nvPr/>
        </p:nvSpPr>
        <p:spPr>
          <a:xfrm>
            <a:off x="572947" y="5137172"/>
            <a:ext cx="8501605" cy="2597443"/>
          </a:xfrm>
          <a:prstGeom prst="roundRect">
            <a:avLst>
              <a:gd name="adj" fmla="val 8844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numCol="2" spcCol="1008000" rtlCol="0" anchor="ctr"/>
          <a:lstStyle/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Monitoramento contínuo dos pacientes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Monitoramento dos sinais de alerta e deterioração clínica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Implementação e gerenciamento dos protocolos clínicos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Gestão de riscos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Implementação e gerenciamento dos protocolos de segurança do paciente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Gestão da satisfação/ manifestação dos pacientes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Plano de alta multidisciplinar segura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Treinamento e capacitação da Equipe.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Monitoramento de eficácia das ações/ treinamentos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Monitoramento e análise de resultados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Notificação e tratativa de eventos adversos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Comunicação efetiva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Suporte técnico as equipes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Planejamento terapêutico individualizado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Fluxos e critérios para alta ou transferência externa de pacientes/clientes.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Interrelação entre processos.</a:t>
            </a:r>
          </a:p>
        </p:txBody>
      </p:sp>
      <p:sp>
        <p:nvSpPr>
          <p:cNvPr id="6" name="Retângulo: Cantos Arredondados 5">
            <a:extLst>
              <a:ext uri="{FF2B5EF4-FFF2-40B4-BE49-F238E27FC236}">
                <a16:creationId xmlns:a16="http://schemas.microsoft.com/office/drawing/2014/main" id="{AC74F9DD-06B0-8432-7B56-324AD04ADAB5}"/>
              </a:ext>
            </a:extLst>
          </p:cNvPr>
          <p:cNvSpPr/>
          <p:nvPr/>
        </p:nvSpPr>
        <p:spPr>
          <a:xfrm>
            <a:off x="-910398" y="3940581"/>
            <a:ext cx="8614218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9F14CE4B-A647-0B77-FCFF-751C52CF0C2F}"/>
              </a:ext>
            </a:extLst>
          </p:cNvPr>
          <p:cNvSpPr txBox="1"/>
          <p:nvPr/>
        </p:nvSpPr>
        <p:spPr>
          <a:xfrm>
            <a:off x="1099594" y="3934379"/>
            <a:ext cx="751862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Correlação com os padrões/requisitos dos Manuais ONA: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252FCF7C-26BD-E245-75F5-21A1EB9B1484}"/>
              </a:ext>
            </a:extLst>
          </p:cNvPr>
          <p:cNvSpPr txBox="1"/>
          <p:nvPr/>
        </p:nvSpPr>
        <p:spPr>
          <a:xfrm>
            <a:off x="1041287" y="4543765"/>
            <a:ext cx="75186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solidFill>
                  <a:srgbClr val="4A867A"/>
                </a:solidFill>
                <a:latin typeface="Montserrat SemiBold" panose="00000700000000000000" pitchFamily="2" charset="0"/>
              </a:rPr>
              <a:t>Ao implementar de forma efetiva os padrões e requisitos da ONA, é possível prevenir eventos adversos e agravos na saúde, como por exemplo:</a:t>
            </a:r>
          </a:p>
        </p:txBody>
      </p:sp>
      <p:sp>
        <p:nvSpPr>
          <p:cNvPr id="9" name="Retângulo: Cantos Arredondados 8">
            <a:extLst>
              <a:ext uri="{FF2B5EF4-FFF2-40B4-BE49-F238E27FC236}">
                <a16:creationId xmlns:a16="http://schemas.microsoft.com/office/drawing/2014/main" id="{525E5266-2AE4-9E6A-4848-8ACEF4BF846A}"/>
              </a:ext>
            </a:extLst>
          </p:cNvPr>
          <p:cNvSpPr/>
          <p:nvPr/>
        </p:nvSpPr>
        <p:spPr>
          <a:xfrm>
            <a:off x="572947" y="8421064"/>
            <a:ext cx="8501605" cy="2277416"/>
          </a:xfrm>
          <a:prstGeom prst="roundRect">
            <a:avLst>
              <a:gd name="adj" fmla="val 8844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Implementar uma checagem obrigatória de exames antes da alta.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Automatizar alertas para exames laboratoriais críticos.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Criar um protocolo de encaminhamento para hematologia.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Estabelecer rounds multidisciplinares.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Capacitar médicos e enfermeiros para interpretação de exames laboratoriais.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Criar um sistema de segunda revisão laboratorial.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Fomentar a cultura de segurança do paciente.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Realizar auditorias internas de prontuários.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Revisar e reforçar a comunicação entre especialidades.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Criar um comitê de análise de eventos adversos.</a:t>
            </a:r>
            <a:endParaRPr lang="pt-BR" dirty="0"/>
          </a:p>
        </p:txBody>
      </p:sp>
      <p:sp>
        <p:nvSpPr>
          <p:cNvPr id="10" name="Retângulo: Cantos Arredondados 9">
            <a:extLst>
              <a:ext uri="{FF2B5EF4-FFF2-40B4-BE49-F238E27FC236}">
                <a16:creationId xmlns:a16="http://schemas.microsoft.com/office/drawing/2014/main" id="{CB37A66E-ACCE-5F97-855C-9C7E4A9C46BB}"/>
              </a:ext>
            </a:extLst>
          </p:cNvPr>
          <p:cNvSpPr/>
          <p:nvPr/>
        </p:nvSpPr>
        <p:spPr>
          <a:xfrm>
            <a:off x="-910398" y="7825482"/>
            <a:ext cx="4621338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u="sng">
              <a:solidFill>
                <a:schemeClr val="bg1"/>
              </a:solidFill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8B94F5CF-331D-4AB4-C67B-28D915C31DF7}"/>
              </a:ext>
            </a:extLst>
          </p:cNvPr>
          <p:cNvSpPr txBox="1"/>
          <p:nvPr/>
        </p:nvSpPr>
        <p:spPr>
          <a:xfrm>
            <a:off x="1099594" y="7819280"/>
            <a:ext cx="261134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Melhorias propostas:</a:t>
            </a:r>
          </a:p>
        </p:txBody>
      </p:sp>
    </p:spTree>
    <p:extLst>
      <p:ext uri="{BB962C8B-B14F-4D97-AF65-F5344CB8AC3E}">
        <p14:creationId xmlns:p14="http://schemas.microsoft.com/office/powerpoint/2010/main" val="9126485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1812</TotalTime>
  <Words>622</Words>
  <Application>Microsoft Office PowerPoint</Application>
  <PresentationFormat>Papel A3 (297 x 420 mm)</PresentationFormat>
  <Paragraphs>60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7" baseType="lpstr">
      <vt:lpstr>Aptos</vt:lpstr>
      <vt:lpstr>Arial</vt:lpstr>
      <vt:lpstr>Montserrat Bold</vt:lpstr>
      <vt:lpstr>Montserrat SemiBold</vt:lpstr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Keroline Lima</dc:creator>
  <cp:lastModifiedBy>Camila Deister</cp:lastModifiedBy>
  <cp:revision>21</cp:revision>
  <dcterms:created xsi:type="dcterms:W3CDTF">2025-05-27T14:26:59Z</dcterms:created>
  <dcterms:modified xsi:type="dcterms:W3CDTF">2025-07-09T21:07:35Z</dcterms:modified>
</cp:coreProperties>
</file>